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558"/>
    <p:restoredTop sz="94694"/>
  </p:normalViewPr>
  <p:slideViewPr>
    <p:cSldViewPr snapToGrid="0" snapToObjects="1">
      <p:cViewPr>
        <p:scale>
          <a:sx n="118" d="100"/>
          <a:sy n="118" d="100"/>
        </p:scale>
        <p:origin x="-1224" y="-3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dicks\Documents\12%2031%2019%20htfd%20adm%20and%20POS%20r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smtClean="0"/>
              <a:t>CAM POS rates by Sex and </a:t>
            </a:r>
            <a:r>
              <a:rPr lang="en-US" sz="1100" dirty="0" err="1" smtClean="0"/>
              <a:t>Adm</a:t>
            </a:r>
            <a:r>
              <a:rPr lang="en-US" sz="1100" baseline="0" dirty="0" smtClean="0"/>
              <a:t> rates</a:t>
            </a:r>
            <a:endParaRPr lang="en-US" sz="1100" dirty="0"/>
          </a:p>
        </c:rich>
      </c:tx>
      <c:layout>
        <c:manualLayout>
          <c:xMode val="edge"/>
          <c:yMode val="edge"/>
          <c:x val="0.1998254061464734"/>
          <c:y val="6.5679384731008967E-3"/>
        </c:manualLayout>
      </c:layout>
      <c:overlay val="1"/>
    </c:title>
    <c:autoTitleDeleted val="0"/>
    <c:plotArea>
      <c:layout>
        <c:manualLayout>
          <c:layoutTarget val="inner"/>
          <c:xMode val="edge"/>
          <c:yMode val="edge"/>
          <c:x val="0.14686322956642525"/>
          <c:y val="0.15436074041101158"/>
          <c:w val="0.67021332162129377"/>
          <c:h val="0.67433819366244696"/>
        </c:manualLayout>
      </c:layout>
      <c:barChart>
        <c:barDir val="col"/>
        <c:grouping val="clustered"/>
        <c:varyColors val="0"/>
        <c:ser>
          <c:idx val="0"/>
          <c:order val="0"/>
          <c:tx>
            <c:strRef>
              <c:f>Sheet4!$A$2</c:f>
              <c:strCache>
                <c:ptCount val="1"/>
                <c:pt idx="0">
                  <c:v>Freq ADM</c:v>
                </c:pt>
              </c:strCache>
            </c:strRef>
          </c:tx>
          <c:invertIfNegative val="0"/>
          <c:cat>
            <c:strRef>
              <c:f>Sheet4!$B$1:$C$1</c:f>
              <c:strCache>
                <c:ptCount val="2"/>
                <c:pt idx="0">
                  <c:v>Female</c:v>
                </c:pt>
                <c:pt idx="1">
                  <c:v>Male</c:v>
                </c:pt>
              </c:strCache>
            </c:strRef>
          </c:cat>
          <c:val>
            <c:numRef>
              <c:f>Sheet4!$B$2:$C$2</c:f>
              <c:numCache>
                <c:formatCode>0.0%</c:formatCode>
                <c:ptCount val="2"/>
                <c:pt idx="0">
                  <c:v>0.53100000000000003</c:v>
                </c:pt>
                <c:pt idx="1">
                  <c:v>0.46899999999999997</c:v>
                </c:pt>
              </c:numCache>
            </c:numRef>
          </c:val>
        </c:ser>
        <c:ser>
          <c:idx val="1"/>
          <c:order val="1"/>
          <c:tx>
            <c:strRef>
              <c:f>Sheet4!$A$3</c:f>
              <c:strCache>
                <c:ptCount val="1"/>
                <c:pt idx="0">
                  <c:v>CAM POS%</c:v>
                </c:pt>
              </c:strCache>
            </c:strRef>
          </c:tx>
          <c:invertIfNegative val="0"/>
          <c:cat>
            <c:strRef>
              <c:f>Sheet4!$B$1:$C$1</c:f>
              <c:strCache>
                <c:ptCount val="2"/>
                <c:pt idx="0">
                  <c:v>Female</c:v>
                </c:pt>
                <c:pt idx="1">
                  <c:v>Male</c:v>
                </c:pt>
              </c:strCache>
            </c:strRef>
          </c:cat>
          <c:val>
            <c:numRef>
              <c:f>Sheet4!$B$3:$C$3</c:f>
              <c:numCache>
                <c:formatCode>0.0%</c:formatCode>
                <c:ptCount val="2"/>
                <c:pt idx="0">
                  <c:v>0.107</c:v>
                </c:pt>
                <c:pt idx="1">
                  <c:v>0.14299999999999999</c:v>
                </c:pt>
              </c:numCache>
            </c:numRef>
          </c:val>
        </c:ser>
        <c:dLbls>
          <c:showLegendKey val="0"/>
          <c:showVal val="0"/>
          <c:showCatName val="0"/>
          <c:showSerName val="0"/>
          <c:showPercent val="0"/>
          <c:showBubbleSize val="0"/>
        </c:dLbls>
        <c:gapWidth val="150"/>
        <c:axId val="345249280"/>
        <c:axId val="346866816"/>
      </c:barChart>
      <c:catAx>
        <c:axId val="345249280"/>
        <c:scaling>
          <c:orientation val="minMax"/>
        </c:scaling>
        <c:delete val="0"/>
        <c:axPos val="b"/>
        <c:majorTickMark val="out"/>
        <c:minorTickMark val="none"/>
        <c:tickLblPos val="nextTo"/>
        <c:crossAx val="346866816"/>
        <c:crosses val="autoZero"/>
        <c:auto val="1"/>
        <c:lblAlgn val="ctr"/>
        <c:lblOffset val="100"/>
        <c:noMultiLvlLbl val="0"/>
      </c:catAx>
      <c:valAx>
        <c:axId val="346866816"/>
        <c:scaling>
          <c:orientation val="minMax"/>
        </c:scaling>
        <c:delete val="0"/>
        <c:axPos val="l"/>
        <c:majorGridlines/>
        <c:numFmt formatCode="0.0%" sourceLinked="1"/>
        <c:majorTickMark val="out"/>
        <c:minorTickMark val="none"/>
        <c:tickLblPos val="nextTo"/>
        <c:crossAx val="345249280"/>
        <c:crosses val="autoZero"/>
        <c:crossBetween val="between"/>
      </c:valAx>
    </c:plotArea>
    <c:legend>
      <c:legendPos val="r"/>
      <c:layout>
        <c:manualLayout>
          <c:xMode val="edge"/>
          <c:yMode val="edge"/>
          <c:x val="0.82889648099639202"/>
          <c:y val="0.26525278713372563"/>
          <c:w val="0.15204487044117845"/>
          <c:h val="0.46661114046447816"/>
        </c:manualLayout>
      </c:layout>
      <c:overlay val="0"/>
    </c:legend>
    <c:plotVisOnly val="1"/>
    <c:dispBlanksAs val="gap"/>
    <c:showDLblsOverMax val="0"/>
  </c:chart>
  <c:spPr>
    <a:solidFill>
      <a:schemeClr val="lt1"/>
    </a:solidFill>
    <a:ln w="9525" cap="flat" cmpd="sng" algn="ctr">
      <a:solidFill>
        <a:schemeClr val="bg2">
          <a:lumMod val="75000"/>
        </a:schemeClr>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CAM POS rates by R/E, Age</a:t>
            </a:r>
          </a:p>
        </c:rich>
      </c:tx>
      <c:layout>
        <c:manualLayout>
          <c:xMode val="edge"/>
          <c:yMode val="edge"/>
          <c:x val="0.21134711286089236"/>
          <c:y val="2.3148148148148147E-2"/>
        </c:manualLayout>
      </c:layout>
      <c:overlay val="0"/>
    </c:title>
    <c:autoTitleDeleted val="0"/>
    <c:plotArea>
      <c:layout>
        <c:manualLayout>
          <c:layoutTarget val="inner"/>
          <c:xMode val="edge"/>
          <c:yMode val="edge"/>
          <c:x val="0.11308641549756988"/>
          <c:y val="0.15335526633137139"/>
          <c:w val="0.69688060132363583"/>
          <c:h val="0.6637581818056526"/>
        </c:manualLayout>
      </c:layout>
      <c:barChart>
        <c:barDir val="col"/>
        <c:grouping val="clustered"/>
        <c:varyColors val="0"/>
        <c:ser>
          <c:idx val="0"/>
          <c:order val="0"/>
          <c:tx>
            <c:strRef>
              <c:f>Sheet1!$C$1</c:f>
              <c:strCache>
                <c:ptCount val="1"/>
                <c:pt idx="0">
                  <c:v>HDP</c:v>
                </c:pt>
              </c:strCache>
            </c:strRef>
          </c:tx>
          <c:invertIfNegative val="0"/>
          <c:cat>
            <c:strRef>
              <c:f>Sheet1!$B$2:$B$4</c:f>
              <c:strCache>
                <c:ptCount val="3"/>
                <c:pt idx="0">
                  <c:v>61-70</c:v>
                </c:pt>
                <c:pt idx="1">
                  <c:v>71-80</c:v>
                </c:pt>
                <c:pt idx="2">
                  <c:v>81-90</c:v>
                </c:pt>
              </c:strCache>
            </c:strRef>
          </c:cat>
          <c:val>
            <c:numRef>
              <c:f>Sheet1!$C$2:$C$4</c:f>
              <c:numCache>
                <c:formatCode>0%</c:formatCode>
                <c:ptCount val="3"/>
                <c:pt idx="0">
                  <c:v>0.11903204708960105</c:v>
                </c:pt>
                <c:pt idx="1">
                  <c:v>0.16015252621544329</c:v>
                </c:pt>
                <c:pt idx="2">
                  <c:v>0.18923933209647495</c:v>
                </c:pt>
              </c:numCache>
            </c:numRef>
          </c:val>
        </c:ser>
        <c:ser>
          <c:idx val="1"/>
          <c:order val="1"/>
          <c:tx>
            <c:strRef>
              <c:f>Sheet1!$D$1</c:f>
              <c:strCache>
                <c:ptCount val="1"/>
                <c:pt idx="0">
                  <c:v>WNH</c:v>
                </c:pt>
              </c:strCache>
            </c:strRef>
          </c:tx>
          <c:invertIfNegative val="0"/>
          <c:cat>
            <c:strRef>
              <c:f>Sheet1!$B$2:$B$4</c:f>
              <c:strCache>
                <c:ptCount val="3"/>
                <c:pt idx="0">
                  <c:v>61-70</c:v>
                </c:pt>
                <c:pt idx="1">
                  <c:v>71-80</c:v>
                </c:pt>
                <c:pt idx="2">
                  <c:v>81-90</c:v>
                </c:pt>
              </c:strCache>
            </c:strRef>
          </c:cat>
          <c:val>
            <c:numRef>
              <c:f>Sheet1!$D$2:$D$4</c:f>
              <c:numCache>
                <c:formatCode>0%</c:formatCode>
                <c:ptCount val="3"/>
                <c:pt idx="0">
                  <c:v>0.10788954635108482</c:v>
                </c:pt>
                <c:pt idx="1">
                  <c:v>0.12553670006133716</c:v>
                </c:pt>
                <c:pt idx="2">
                  <c:v>0.18089297439264609</c:v>
                </c:pt>
              </c:numCache>
            </c:numRef>
          </c:val>
        </c:ser>
        <c:dLbls>
          <c:showLegendKey val="0"/>
          <c:showVal val="0"/>
          <c:showCatName val="0"/>
          <c:showSerName val="0"/>
          <c:showPercent val="0"/>
          <c:showBubbleSize val="0"/>
        </c:dLbls>
        <c:gapWidth val="150"/>
        <c:axId val="345249792"/>
        <c:axId val="346869696"/>
      </c:barChart>
      <c:catAx>
        <c:axId val="345249792"/>
        <c:scaling>
          <c:orientation val="minMax"/>
        </c:scaling>
        <c:delete val="0"/>
        <c:axPos val="b"/>
        <c:title>
          <c:tx>
            <c:rich>
              <a:bodyPr/>
              <a:lstStyle/>
              <a:p>
                <a:pPr>
                  <a:defRPr/>
                </a:pPr>
                <a:r>
                  <a:rPr lang="en-US"/>
                  <a:t>Age Group</a:t>
                </a:r>
              </a:p>
            </c:rich>
          </c:tx>
          <c:layout/>
          <c:overlay val="0"/>
        </c:title>
        <c:majorTickMark val="out"/>
        <c:minorTickMark val="none"/>
        <c:tickLblPos val="nextTo"/>
        <c:crossAx val="346869696"/>
        <c:crosses val="autoZero"/>
        <c:auto val="1"/>
        <c:lblAlgn val="ctr"/>
        <c:lblOffset val="100"/>
        <c:noMultiLvlLbl val="0"/>
      </c:catAx>
      <c:valAx>
        <c:axId val="346869696"/>
        <c:scaling>
          <c:orientation val="minMax"/>
        </c:scaling>
        <c:delete val="0"/>
        <c:axPos val="l"/>
        <c:majorGridlines/>
        <c:numFmt formatCode="0%" sourceLinked="1"/>
        <c:majorTickMark val="out"/>
        <c:minorTickMark val="none"/>
        <c:tickLblPos val="nextTo"/>
        <c:crossAx val="345249792"/>
        <c:crosses val="autoZero"/>
        <c:crossBetween val="between"/>
      </c:valAx>
    </c:plotArea>
    <c:legend>
      <c:legendPos val="r"/>
      <c:layout/>
      <c:overlay val="0"/>
    </c:legend>
    <c:plotVisOnly val="1"/>
    <c:dispBlanksAs val="gap"/>
    <c:showDLblsOverMax val="0"/>
  </c:chart>
  <c:spPr>
    <a:ln>
      <a:solidFill>
        <a:schemeClr val="lt1">
          <a:shade val="50000"/>
        </a:schemeClr>
      </a:solidFill>
    </a:ln>
  </c:sp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A310E-DA35-7848-84D5-1A2A9226CC83}"/>
              </a:ext>
            </a:extLst>
          </p:cNvPr>
          <p:cNvSpPr>
            <a:spLocks noGrp="1"/>
          </p:cNvSpPr>
          <p:nvPr>
            <p:ph type="ctrTitle"/>
          </p:nvPr>
        </p:nvSpPr>
        <p:spPr>
          <a:xfrm>
            <a:off x="838200" y="1676399"/>
            <a:ext cx="10515600" cy="1990871"/>
          </a:xfrm>
        </p:spPr>
        <p:txBody>
          <a:bodyPr anchor="b"/>
          <a:lstStyle>
            <a:lvl1pPr algn="ctr">
              <a:defRPr sz="6000" b="1">
                <a:solidFill>
                  <a:schemeClr val="accent1">
                    <a:lumMod val="50000"/>
                  </a:schemeClr>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xmlns="" id="{8153F4F1-06B4-6C4A-9510-0AAA57B43F15}"/>
              </a:ext>
            </a:extLst>
          </p:cNvPr>
          <p:cNvSpPr>
            <a:spLocks noGrp="1"/>
          </p:cNvSpPr>
          <p:nvPr>
            <p:ph type="subTitle" idx="1"/>
          </p:nvPr>
        </p:nvSpPr>
        <p:spPr>
          <a:xfrm>
            <a:off x="838200" y="3782291"/>
            <a:ext cx="10515600" cy="205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7DF53BEB-C7E6-DD49-8046-69B281504003}"/>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5" name="Footer Placeholder 4">
            <a:extLst>
              <a:ext uri="{FF2B5EF4-FFF2-40B4-BE49-F238E27FC236}">
                <a16:creationId xmlns:a16="http://schemas.microsoft.com/office/drawing/2014/main" xmlns="" id="{FCA04FE4-67D6-2E45-A8D0-5CBC756F8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709729-D797-0248-BEA1-DD230D4AFAB2}"/>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383931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DDB27-2147-6248-80A9-83DFCEBA8470}"/>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3F42C1CE-CD70-4A4F-A412-78CD03B7F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FF9E9D-FEBF-F642-B411-9C2C437509E2}"/>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5" name="Footer Placeholder 4">
            <a:extLst>
              <a:ext uri="{FF2B5EF4-FFF2-40B4-BE49-F238E27FC236}">
                <a16:creationId xmlns:a16="http://schemas.microsoft.com/office/drawing/2014/main" xmlns="" id="{553AE3FB-37E2-454F-9A87-B400E6D02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A3A3DB-58CF-D64C-A33E-38E6329585F8}"/>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33253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52DB34-8F99-5E4E-B770-6B7E93B54513}"/>
              </a:ext>
            </a:extLst>
          </p:cNvPr>
          <p:cNvSpPr>
            <a:spLocks noGrp="1"/>
          </p:cNvSpPr>
          <p:nvPr>
            <p:ph type="title" orient="vert"/>
          </p:nvPr>
        </p:nvSpPr>
        <p:spPr>
          <a:xfrm>
            <a:off x="8724900" y="365125"/>
            <a:ext cx="2628900" cy="5811838"/>
          </a:xfrm>
        </p:spPr>
        <p:txBody>
          <a:bodyPr vert="eaVert"/>
          <a:lstStyle>
            <a:lvl1pPr algn="ct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04A87A77-8AE8-164B-AA39-B0EB4F1166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CA8796-6C80-564D-86DD-511DE1438C65}"/>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5" name="Footer Placeholder 4">
            <a:extLst>
              <a:ext uri="{FF2B5EF4-FFF2-40B4-BE49-F238E27FC236}">
                <a16:creationId xmlns:a16="http://schemas.microsoft.com/office/drawing/2014/main" xmlns="" id="{4BE54632-96A3-0B43-95F3-73067EB12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8F538B-BB89-6D42-A838-2E6B0EF16510}"/>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76500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CC223-74C5-6240-B7CE-0AD40DA34BAF}"/>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801B7344-491C-C84C-9135-9F32F1A5D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743E13-6C89-144E-8A7A-3E617EE476B0}"/>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5" name="Footer Placeholder 4">
            <a:extLst>
              <a:ext uri="{FF2B5EF4-FFF2-40B4-BE49-F238E27FC236}">
                <a16:creationId xmlns:a16="http://schemas.microsoft.com/office/drawing/2014/main" xmlns="" id="{251954B4-6125-AD49-AB0D-9F7B14119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935F81-821E-7D49-B4CD-C609F567E193}"/>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71654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2F172-6F15-9D4D-8D68-A433F54ADDE1}"/>
              </a:ext>
            </a:extLst>
          </p:cNvPr>
          <p:cNvSpPr>
            <a:spLocks noGrp="1"/>
          </p:cNvSpPr>
          <p:nvPr>
            <p:ph type="title"/>
          </p:nvPr>
        </p:nvSpPr>
        <p:spPr>
          <a:xfrm>
            <a:off x="831850" y="1709738"/>
            <a:ext cx="10515600" cy="2852737"/>
          </a:xfrm>
        </p:spPr>
        <p:txBody>
          <a:bodyPr anchor="b"/>
          <a:lstStyle>
            <a:lvl1pPr>
              <a:defRPr sz="6000">
                <a:solidFill>
                  <a:schemeClr val="accent1">
                    <a:lumMod val="50000"/>
                  </a:schemeClr>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xmlns="" id="{E3046C80-0D4D-1741-B71B-C127B82D4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4F39AA-B34B-104C-8D96-557ABD0CAA5B}"/>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5" name="Footer Placeholder 4">
            <a:extLst>
              <a:ext uri="{FF2B5EF4-FFF2-40B4-BE49-F238E27FC236}">
                <a16:creationId xmlns:a16="http://schemas.microsoft.com/office/drawing/2014/main" xmlns="" id="{6B5660A9-3FFB-B942-B778-03FADA39B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122DDF-E0E2-F848-9006-3F29FD11E34B}"/>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59916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C5E1B-F4B2-E34E-974D-6131A22D2EB4}"/>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46CBA6B-ED59-CD4C-8DFD-A0A270413F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57BBE27-C1B6-F34A-902B-3CA2795D0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BFC1C31-8A82-354B-B524-8AE476674CC3}"/>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6" name="Footer Placeholder 5">
            <a:extLst>
              <a:ext uri="{FF2B5EF4-FFF2-40B4-BE49-F238E27FC236}">
                <a16:creationId xmlns:a16="http://schemas.microsoft.com/office/drawing/2014/main" xmlns="" id="{9FD1DB21-032A-304E-ABF4-F6459E995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133C30-2E69-7949-9B99-9581EB91EFC8}"/>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184123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504E9-FF88-5E4D-BE89-5A9881947939}"/>
              </a:ext>
            </a:extLst>
          </p:cNvPr>
          <p:cNvSpPr>
            <a:spLocks noGrp="1"/>
          </p:cNvSpPr>
          <p:nvPr>
            <p:ph type="title"/>
          </p:nvPr>
        </p:nvSpPr>
        <p:spPr>
          <a:xfrm>
            <a:off x="839788" y="365125"/>
            <a:ext cx="10515600" cy="1325563"/>
          </a:xfrm>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F538B995-4301-EC4E-ADB4-E405C0C04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D4D8DA-23C5-2645-8324-2B8C41465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307A68C-CD12-1B4A-B1CE-D61BEEF5A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9CEDC89-009F-0349-BDBB-40A3580F9B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E3405B0-5B41-3B4B-A8AD-266F81D42EAA}"/>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8" name="Footer Placeholder 7">
            <a:extLst>
              <a:ext uri="{FF2B5EF4-FFF2-40B4-BE49-F238E27FC236}">
                <a16:creationId xmlns:a16="http://schemas.microsoft.com/office/drawing/2014/main" xmlns="" id="{28711613-9DCC-FB47-BC4C-5D8C9461C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BA66782-934F-2340-8CEF-1BEE85457B52}"/>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135089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602B8-1751-2747-A92D-972EA736CFEF}"/>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0D8FF505-2C3B-6A4A-9F25-F1A20FA5F1B2}"/>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4" name="Footer Placeholder 3">
            <a:extLst>
              <a:ext uri="{FF2B5EF4-FFF2-40B4-BE49-F238E27FC236}">
                <a16:creationId xmlns:a16="http://schemas.microsoft.com/office/drawing/2014/main" xmlns="" id="{9DB37DAB-B7BC-BC41-9901-C707A83FD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E4BF6-BE80-3D4D-A894-B7DFE11AEA04}"/>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27648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BD1C0E7-77E0-6A4F-8849-79746A58E3BB}"/>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3" name="Footer Placeholder 2">
            <a:extLst>
              <a:ext uri="{FF2B5EF4-FFF2-40B4-BE49-F238E27FC236}">
                <a16:creationId xmlns:a16="http://schemas.microsoft.com/office/drawing/2014/main" xmlns="" id="{FFD80A11-2175-5249-8481-05D8501639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C596BE-0453-F44E-BDC2-43A298586012}"/>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16912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72996-3F78-354A-99AB-34AA8AB54568}"/>
              </a:ext>
            </a:extLst>
          </p:cNvPr>
          <p:cNvSpPr>
            <a:spLocks noGrp="1"/>
          </p:cNvSpPr>
          <p:nvPr>
            <p:ph type="title"/>
          </p:nvPr>
        </p:nvSpPr>
        <p:spPr>
          <a:xfrm>
            <a:off x="839788" y="457200"/>
            <a:ext cx="3932237" cy="1600200"/>
          </a:xfrm>
        </p:spPr>
        <p:txBody>
          <a:bodyPr anchor="b"/>
          <a:lstStyle>
            <a:lvl1pPr>
              <a:defRPr sz="3200" b="1">
                <a:solidFill>
                  <a:schemeClr val="accent1">
                    <a:lumMod val="50000"/>
                  </a:schemeClr>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xmlns="" id="{CD54840D-3C0F-9B4C-9DE6-46A1B4161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C776D6-D324-7E4A-B117-C0ED39C65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5E9E2FA-5C85-1045-AD5B-F341B01A8345}"/>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6" name="Footer Placeholder 5">
            <a:extLst>
              <a:ext uri="{FF2B5EF4-FFF2-40B4-BE49-F238E27FC236}">
                <a16:creationId xmlns:a16="http://schemas.microsoft.com/office/drawing/2014/main" xmlns="" id="{0034299C-AD45-1B47-802E-0865CD2CD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F4655A-3DF7-674D-998D-49C4866048CF}"/>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35754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B2A8D-2ACC-FB4E-B438-E9FA6A0D0DFA}"/>
              </a:ext>
            </a:extLst>
          </p:cNvPr>
          <p:cNvSpPr>
            <a:spLocks noGrp="1"/>
          </p:cNvSpPr>
          <p:nvPr>
            <p:ph type="title"/>
          </p:nvPr>
        </p:nvSpPr>
        <p:spPr>
          <a:xfrm>
            <a:off x="839788" y="457200"/>
            <a:ext cx="3932237" cy="1600200"/>
          </a:xfrm>
        </p:spPr>
        <p:txBody>
          <a:bodyPr anchor="b"/>
          <a:lstStyle>
            <a:lvl1pPr>
              <a:defRPr sz="3200" b="1">
                <a:solidFill>
                  <a:schemeClr val="accent1">
                    <a:lumMod val="50000"/>
                  </a:schemeClr>
                </a:solidFill>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xmlns="" id="{397A49FE-D4F4-7C4C-AEA3-47A231817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5288F8E-0754-6046-9D22-7B80A2F40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BED970-5868-9B46-89FC-DCE3EE27FDB4}"/>
              </a:ext>
            </a:extLst>
          </p:cNvPr>
          <p:cNvSpPr>
            <a:spLocks noGrp="1"/>
          </p:cNvSpPr>
          <p:nvPr>
            <p:ph type="dt" sz="half" idx="10"/>
          </p:nvPr>
        </p:nvSpPr>
        <p:spPr/>
        <p:txBody>
          <a:bodyPr/>
          <a:lstStyle/>
          <a:p>
            <a:fld id="{6888612B-2037-CB4C-A0CF-52CE4556B703}" type="datetimeFigureOut">
              <a:rPr lang="en-US" smtClean="0"/>
              <a:t>5/18/2021</a:t>
            </a:fld>
            <a:endParaRPr lang="en-US"/>
          </a:p>
        </p:txBody>
      </p:sp>
      <p:sp>
        <p:nvSpPr>
          <p:cNvPr id="6" name="Footer Placeholder 5">
            <a:extLst>
              <a:ext uri="{FF2B5EF4-FFF2-40B4-BE49-F238E27FC236}">
                <a16:creationId xmlns:a16="http://schemas.microsoft.com/office/drawing/2014/main" xmlns="" id="{DE817C14-9321-C84A-83F4-EE2E03C9A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75608A-3A53-FF46-8273-E57095FD86AD}"/>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157676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016" y="-1003"/>
            <a:ext cx="12143984" cy="6830991"/>
          </a:xfrm>
          <a:prstGeom prst="rect">
            <a:avLst/>
          </a:prstGeom>
        </p:spPr>
      </p:pic>
      <p:sp>
        <p:nvSpPr>
          <p:cNvPr id="2" name="Title Placeholder 1">
            <a:extLst>
              <a:ext uri="{FF2B5EF4-FFF2-40B4-BE49-F238E27FC236}">
                <a16:creationId xmlns:a16="http://schemas.microsoft.com/office/drawing/2014/main" xmlns="" id="{EA0D0A4C-E246-9145-A7C7-72C9D2CA4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D1A49A0-7618-9A48-BF2D-2981A8053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BC4A35-5BEB-DA48-B0B1-6EA35FECF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8612B-2037-CB4C-A0CF-52CE4556B703}" type="datetimeFigureOut">
              <a:rPr lang="en-US" smtClean="0"/>
              <a:t>5/18/2021</a:t>
            </a:fld>
            <a:endParaRPr lang="en-US"/>
          </a:p>
        </p:txBody>
      </p:sp>
      <p:sp>
        <p:nvSpPr>
          <p:cNvPr id="5" name="Footer Placeholder 4">
            <a:extLst>
              <a:ext uri="{FF2B5EF4-FFF2-40B4-BE49-F238E27FC236}">
                <a16:creationId xmlns:a16="http://schemas.microsoft.com/office/drawing/2014/main" xmlns="" id="{0BC1EDCD-0B31-5149-8FF0-5FF37B99C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313B691-9870-FF42-B40B-183F434AD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D836A-165C-BD45-93C9-301B0E1C1705}" type="slidenum">
              <a:rPr lang="en-US" smtClean="0"/>
              <a:t>‹#›</a:t>
            </a:fld>
            <a:endParaRPr lang="en-US"/>
          </a:p>
        </p:txBody>
      </p:sp>
    </p:spTree>
    <p:extLst>
      <p:ext uri="{BB962C8B-B14F-4D97-AF65-F5344CB8AC3E}">
        <p14:creationId xmlns:p14="http://schemas.microsoft.com/office/powerpoint/2010/main" val="20236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61" y="194209"/>
            <a:ext cx="11733451" cy="744467"/>
          </a:xfrm>
        </p:spPr>
        <p:txBody>
          <a:bodyPr>
            <a:normAutofit fontScale="90000"/>
          </a:bodyPr>
          <a:lstStyle/>
          <a:p>
            <a:pPr marL="0" indent="0"/>
            <a:r>
              <a:rPr lang="en-US" sz="2100" dirty="0" smtClean="0"/>
              <a:t>Title</a:t>
            </a:r>
            <a:r>
              <a:rPr lang="en-US" sz="2100" dirty="0"/>
              <a:t>: Continuous delirium assessment during the hospital stay to identify demographic risk factors</a:t>
            </a:r>
            <a:br>
              <a:rPr lang="en-US" sz="2100" dirty="0"/>
            </a:br>
            <a:r>
              <a:rPr lang="en-US" sz="1400" dirty="0" smtClean="0"/>
              <a:t/>
            </a:r>
            <a:br>
              <a:rPr lang="en-US" sz="1400" dirty="0" smtClean="0"/>
            </a:br>
            <a:r>
              <a:rPr lang="en-US" sz="1200" dirty="0" smtClean="0"/>
              <a:t>Robert </a:t>
            </a:r>
            <a:r>
              <a:rPr lang="en-US" sz="1200" dirty="0"/>
              <a:t>Dicks, MD, Hartford Hospital, Christine </a:t>
            </a:r>
            <a:r>
              <a:rPr lang="en-US" sz="1200" dirty="0" err="1"/>
              <a:t>Waszynski</a:t>
            </a:r>
            <a:r>
              <a:rPr lang="en-US" sz="1200" dirty="0"/>
              <a:t>, DNP, APRN, Hartford Hospital; Jimmy Choi, </a:t>
            </a:r>
            <a:r>
              <a:rPr lang="en-US" sz="1200" dirty="0" err="1"/>
              <a:t>PsyD</a:t>
            </a:r>
            <a:r>
              <a:rPr lang="en-US" sz="1200" dirty="0"/>
              <a:t>, Olin Neuropsychiatry Research Center; Kadesha Collins-Fletcher, MD, Hartford Hospital; Catherine Martinez, Olin Neuropsychiatry Research Center; and Beth Taylor, PhD, Cigna Global Data and Analytics</a:t>
            </a:r>
          </a:p>
        </p:txBody>
      </p:sp>
      <p:sp>
        <p:nvSpPr>
          <p:cNvPr id="4" name="Content Placeholder 3"/>
          <p:cNvSpPr>
            <a:spLocks noGrp="1"/>
          </p:cNvSpPr>
          <p:nvPr>
            <p:ph idx="1"/>
          </p:nvPr>
        </p:nvSpPr>
        <p:spPr>
          <a:xfrm>
            <a:off x="242761" y="1205713"/>
            <a:ext cx="11733451" cy="5019802"/>
          </a:xfrm>
          <a:ln>
            <a:noFill/>
          </a:ln>
        </p:spPr>
        <p:txBody>
          <a:bodyPr numCol="3">
            <a:normAutofit/>
          </a:bodyPr>
          <a:lstStyle/>
          <a:p>
            <a:pPr marL="91440" lvl="1" indent="0">
              <a:lnSpc>
                <a:spcPct val="120000"/>
              </a:lnSpc>
              <a:spcBef>
                <a:spcPts val="0"/>
              </a:spcBef>
              <a:buNone/>
            </a:pPr>
            <a:r>
              <a:rPr lang="en-US" sz="900" b="1" dirty="0" smtClean="0"/>
              <a:t>Background:  </a:t>
            </a:r>
            <a:r>
              <a:rPr lang="en-US" sz="900" dirty="0" smtClean="0"/>
              <a:t>Risk for delirium is poorly characterized in demographic groups, and gender, race and ethnicity in particular. This is important because risk factors vary significantly between these subgroups and opportunities to target these risks more specifically are poorly characterized. Hartford Hospital has established a “best practice” program (ADAPT) to identify, treat and prevent (mitigate) delirium. This program systematically screens (CAM/CAM-ICU and RASS) all admitted patients for the duration of hospital stay.  Because all patients are screened (no exceptions) from admission to discharge, the data from our experience (collected in our registry) provides a unique opportunity to investigate outcomes in groups/sub-groups such as gender, race and ethnicity, and the associated </a:t>
            </a:r>
          </a:p>
          <a:p>
            <a:pPr marL="91440" lvl="1" indent="0">
              <a:lnSpc>
                <a:spcPct val="120000"/>
              </a:lnSpc>
              <a:spcBef>
                <a:spcPts val="0"/>
              </a:spcBef>
              <a:buNone/>
            </a:pPr>
            <a:endParaRPr lang="en-US" sz="900" b="1" dirty="0"/>
          </a:p>
          <a:p>
            <a:pPr marL="91440" lvl="1" indent="0">
              <a:lnSpc>
                <a:spcPct val="120000"/>
              </a:lnSpc>
              <a:spcBef>
                <a:spcPts val="0"/>
              </a:spcBef>
              <a:buNone/>
            </a:pPr>
            <a:r>
              <a:rPr lang="en-US" sz="900" b="1" dirty="0" smtClean="0"/>
              <a:t>Aims:</a:t>
            </a:r>
            <a:r>
              <a:rPr lang="en-US" sz="900" dirty="0" smtClean="0"/>
              <a:t>    1. To underscore the significance and utility of incorporating the CAM throughout the hospital stay to study delirium prevalence in under-represented populations in healthcare. </a:t>
            </a:r>
          </a:p>
          <a:p>
            <a:pPr marL="91440" lvl="1" indent="0">
              <a:lnSpc>
                <a:spcPct val="120000"/>
              </a:lnSpc>
              <a:spcBef>
                <a:spcPts val="0"/>
              </a:spcBef>
              <a:buNone/>
            </a:pPr>
            <a:r>
              <a:rPr lang="en-US" sz="900" dirty="0" smtClean="0"/>
              <a:t>2. To highlight the impact of demographics on CAM-detected delirium rates in a large metro hospital healthcare system.  </a:t>
            </a:r>
          </a:p>
          <a:p>
            <a:pPr marL="91440" lvl="1" indent="0">
              <a:lnSpc>
                <a:spcPct val="120000"/>
              </a:lnSpc>
              <a:spcBef>
                <a:spcPts val="0"/>
              </a:spcBef>
              <a:buNone/>
            </a:pPr>
            <a:endParaRPr lang="en-US" sz="900" dirty="0"/>
          </a:p>
          <a:p>
            <a:pPr marL="91440" lvl="1" indent="0">
              <a:lnSpc>
                <a:spcPct val="120000"/>
              </a:lnSpc>
              <a:spcBef>
                <a:spcPts val="0"/>
              </a:spcBef>
              <a:buNone/>
            </a:pPr>
            <a:r>
              <a:rPr lang="en-US" sz="900" b="1" dirty="0" smtClean="0"/>
              <a:t>Objectives:</a:t>
            </a:r>
            <a:r>
              <a:rPr lang="en-US" sz="900" dirty="0" smtClean="0"/>
              <a:t>  Delirium assessment strategies vary considerably, with methods in capturing and documenting delirium having a significant impact on the rates observed. Variables include instrumentation/tools utilized, unstructured data sources, the frequency of assessment, and the capture of demographic information such as sex and racial/ethnic identity.  Studies examining delirium prevalence are often limited to a focused acute care population, event driven, episodic and for limited periods of time.  Many studies have used poorly characterized and/or non-validated strategies.  These factors limit the generalizability of the findings and application to targeted interventions. The question of delirium prevalence when a validated delirium assessment is performed continuously across the hospital stay has not been systematically studied.</a:t>
            </a:r>
          </a:p>
          <a:p>
            <a:pPr marL="91440" lvl="1" indent="0">
              <a:lnSpc>
                <a:spcPct val="120000"/>
              </a:lnSpc>
              <a:spcBef>
                <a:spcPts val="0"/>
              </a:spcBef>
              <a:buNone/>
            </a:pPr>
            <a:r>
              <a:rPr lang="en-US" sz="900" b="1" dirty="0" smtClean="0"/>
              <a:t>Methods:</a:t>
            </a:r>
            <a:r>
              <a:rPr lang="en-US" sz="900" dirty="0" smtClean="0"/>
              <a:t>  We conducted a retrospective analysis utilizing our acute care delirium registry that collects all results from our ADAPT program.  The ADAPT program systematically assesses </a:t>
            </a:r>
            <a:r>
              <a:rPr lang="en-US" sz="900" i="1" dirty="0" smtClean="0"/>
              <a:t>all</a:t>
            </a:r>
            <a:r>
              <a:rPr lang="en-US" sz="900" dirty="0" smtClean="0"/>
              <a:t> hospitalized patients – including all ages, all services/units. </a:t>
            </a:r>
            <a:r>
              <a:rPr lang="en-US" sz="900" dirty="0"/>
              <a:t>In this program patients are assessed multiple times a day (average 3.5 CAM /day) by the primary nurse using validated screens for delirium (Confusion Assessment Method; CAM and CAM-ICU) with simultaneous assessments of arousal using the Richmond Agitation Sedation Scale (RASS). We </a:t>
            </a:r>
            <a:r>
              <a:rPr lang="en-US" sz="900" dirty="0" smtClean="0"/>
              <a:t>chose the years 2018-2019 for this because they were programmatically stable after transitioning to EPIC (transition impacted 2016-17) and were not confounded by COVID-19.  This comprehensive registry permits us to identify admission source, service, procedures, transits through ICU and/or step down, severity of illness, comorbidity scores, disposition and other details including treatments received, consultations etc. </a:t>
            </a:r>
          </a:p>
          <a:p>
            <a:pPr marL="91440" lvl="1" indent="0">
              <a:lnSpc>
                <a:spcPct val="120000"/>
              </a:lnSpc>
              <a:spcBef>
                <a:spcPts val="0"/>
              </a:spcBef>
              <a:buNone/>
            </a:pPr>
            <a:endParaRPr lang="en-US" sz="900" dirty="0"/>
          </a:p>
          <a:p>
            <a:pPr marL="91440" lvl="1" indent="0">
              <a:lnSpc>
                <a:spcPct val="120000"/>
              </a:lnSpc>
              <a:spcBef>
                <a:spcPts val="0"/>
              </a:spcBef>
              <a:buNone/>
            </a:pPr>
            <a:r>
              <a:rPr lang="en-US" sz="900" b="1" dirty="0" smtClean="0"/>
              <a:t>Results: </a:t>
            </a:r>
            <a:r>
              <a:rPr lang="en-US" sz="900" dirty="0" smtClean="0"/>
              <a:t> From 36,017 hospitalizations, representing all patients age 61+, in 2018-2019 (28% transiting ICU or step down), we report associations between CAM outcomes and demographic characteristics. </a:t>
            </a:r>
          </a:p>
          <a:p>
            <a:pPr marL="91440" lvl="1" indent="0">
              <a:lnSpc>
                <a:spcPct val="120000"/>
              </a:lnSpc>
              <a:spcBef>
                <a:spcPts val="0"/>
              </a:spcBef>
              <a:buNone/>
            </a:pPr>
            <a:r>
              <a:rPr lang="en-US" sz="900" b="1" dirty="0" smtClean="0"/>
              <a:t>- CAM-Positive rates</a:t>
            </a:r>
            <a:r>
              <a:rPr lang="en-US" sz="900" dirty="0" smtClean="0"/>
              <a:t> were </a:t>
            </a:r>
            <a:r>
              <a:rPr lang="en-US" sz="900" b="1" dirty="0" smtClean="0"/>
              <a:t>higher for Male than Female (14.3% </a:t>
            </a:r>
            <a:r>
              <a:rPr lang="en-US" sz="900" b="1" dirty="0" err="1" smtClean="0"/>
              <a:t>vs</a:t>
            </a:r>
            <a:r>
              <a:rPr lang="en-US" sz="900" b="1" dirty="0" smtClean="0"/>
              <a:t> 10.7%, p&lt;001)</a:t>
            </a:r>
            <a:r>
              <a:rPr lang="en-US" sz="900" dirty="0" smtClean="0"/>
              <a:t>.  </a:t>
            </a:r>
          </a:p>
          <a:p>
            <a:pPr marL="262890" lvl="1" indent="-171450">
              <a:lnSpc>
                <a:spcPct val="120000"/>
              </a:lnSpc>
              <a:spcBef>
                <a:spcPts val="0"/>
              </a:spcBef>
              <a:buFontTx/>
              <a:buChar char="-"/>
            </a:pPr>
            <a:endParaRPr lang="en-US" sz="900" dirty="0"/>
          </a:p>
          <a:p>
            <a:pPr marL="262890" lvl="1" indent="-171450">
              <a:lnSpc>
                <a:spcPct val="120000"/>
              </a:lnSpc>
              <a:spcBef>
                <a:spcPts val="0"/>
              </a:spcBef>
              <a:buFontTx/>
              <a:buChar char="-"/>
            </a:pPr>
            <a:endParaRPr lang="en-US" sz="900" dirty="0" smtClean="0"/>
          </a:p>
          <a:p>
            <a:pPr marL="262890" lvl="1" indent="-171450">
              <a:lnSpc>
                <a:spcPct val="120000"/>
              </a:lnSpc>
              <a:spcBef>
                <a:spcPts val="0"/>
              </a:spcBef>
              <a:buFontTx/>
              <a:buChar char="-"/>
            </a:pPr>
            <a:endParaRPr lang="en-US" sz="900" dirty="0"/>
          </a:p>
          <a:p>
            <a:pPr marL="262890" lvl="1" indent="-171450">
              <a:lnSpc>
                <a:spcPct val="120000"/>
              </a:lnSpc>
              <a:spcBef>
                <a:spcPts val="0"/>
              </a:spcBef>
              <a:buFontTx/>
              <a:buChar char="-"/>
            </a:pPr>
            <a:endParaRPr lang="en-US" sz="900" dirty="0" smtClean="0"/>
          </a:p>
          <a:p>
            <a:pPr marL="262890" lvl="1" indent="-171450">
              <a:lnSpc>
                <a:spcPct val="120000"/>
              </a:lnSpc>
              <a:spcBef>
                <a:spcPts val="0"/>
              </a:spcBef>
              <a:buFontTx/>
              <a:buChar char="-"/>
            </a:pPr>
            <a:endParaRPr lang="en-US" sz="900" dirty="0"/>
          </a:p>
          <a:p>
            <a:pPr marL="262890" lvl="1" indent="-171450">
              <a:lnSpc>
                <a:spcPct val="120000"/>
              </a:lnSpc>
              <a:spcBef>
                <a:spcPts val="0"/>
              </a:spcBef>
              <a:buFontTx/>
              <a:buChar char="-"/>
            </a:pPr>
            <a:endParaRPr lang="en-US" sz="900" dirty="0" smtClean="0"/>
          </a:p>
          <a:p>
            <a:pPr marL="262890" lvl="1" indent="-171450">
              <a:lnSpc>
                <a:spcPct val="120000"/>
              </a:lnSpc>
              <a:spcBef>
                <a:spcPts val="0"/>
              </a:spcBef>
              <a:buFontTx/>
              <a:buChar char="-"/>
            </a:pPr>
            <a:endParaRPr lang="en-US" sz="900" dirty="0"/>
          </a:p>
          <a:p>
            <a:pPr marL="262890" lvl="1" indent="-171450">
              <a:lnSpc>
                <a:spcPct val="120000"/>
              </a:lnSpc>
              <a:spcBef>
                <a:spcPts val="0"/>
              </a:spcBef>
              <a:buFontTx/>
              <a:buChar char="-"/>
            </a:pPr>
            <a:endParaRPr lang="en-US" sz="900" dirty="0" smtClean="0"/>
          </a:p>
          <a:p>
            <a:pPr marL="262890" lvl="1" indent="-171450">
              <a:lnSpc>
                <a:spcPct val="120000"/>
              </a:lnSpc>
              <a:spcBef>
                <a:spcPts val="0"/>
              </a:spcBef>
              <a:buFontTx/>
              <a:buChar char="-"/>
            </a:pPr>
            <a:endParaRPr lang="en-US" sz="900" dirty="0" smtClean="0"/>
          </a:p>
          <a:p>
            <a:pPr marL="91440" lvl="1" indent="0">
              <a:lnSpc>
                <a:spcPct val="120000"/>
              </a:lnSpc>
              <a:spcBef>
                <a:spcPts val="0"/>
              </a:spcBef>
              <a:buNone/>
            </a:pPr>
            <a:endParaRPr lang="en-US" sz="900" dirty="0" smtClean="0"/>
          </a:p>
          <a:p>
            <a:pPr marL="91440" lvl="1" indent="0">
              <a:lnSpc>
                <a:spcPct val="120000"/>
              </a:lnSpc>
              <a:spcBef>
                <a:spcPts val="0"/>
              </a:spcBef>
              <a:buNone/>
            </a:pPr>
            <a:r>
              <a:rPr lang="en-US" sz="900" dirty="0" smtClean="0"/>
              <a:t>- </a:t>
            </a:r>
            <a:r>
              <a:rPr lang="en-US" sz="900" b="1" dirty="0" smtClean="0"/>
              <a:t>CAM-Positive rates</a:t>
            </a:r>
            <a:r>
              <a:rPr lang="en-US" sz="900" dirty="0" smtClean="0"/>
              <a:t> in a </a:t>
            </a:r>
            <a:r>
              <a:rPr lang="en-US" sz="900" b="1" dirty="0" smtClean="0"/>
              <a:t>Health Disparity Population (HDP)</a:t>
            </a:r>
            <a:r>
              <a:rPr lang="en-US" sz="900" dirty="0" smtClean="0"/>
              <a:t> category comprised of Black African American and Hispanic/</a:t>
            </a:r>
            <a:r>
              <a:rPr lang="en-US" sz="900" dirty="0" err="1" smtClean="0"/>
              <a:t>Latinx</a:t>
            </a:r>
            <a:r>
              <a:rPr lang="en-US" sz="900" dirty="0" smtClean="0"/>
              <a:t> were </a:t>
            </a:r>
            <a:r>
              <a:rPr lang="en-US" sz="900" b="1" dirty="0" smtClean="0"/>
              <a:t>higher (168/1049) than non-Hispanic-</a:t>
            </a:r>
            <a:r>
              <a:rPr lang="en-US" sz="900" b="1" dirty="0" err="1" smtClean="0"/>
              <a:t>Latinx</a:t>
            </a:r>
            <a:r>
              <a:rPr lang="en-US" sz="900" b="1" dirty="0" smtClean="0"/>
              <a:t> White (NHW; 614/4891) among those 71-80yo (chi-square=6.813, p=0.009). Rates were not different for those &lt;65yo NHW (791/10,037) </a:t>
            </a:r>
            <a:r>
              <a:rPr lang="en-US" sz="900" b="1" dirty="0" err="1" smtClean="0"/>
              <a:t>vs</a:t>
            </a:r>
            <a:r>
              <a:rPr lang="en-US" sz="900" b="1" dirty="0" smtClean="0"/>
              <a:t> HDP (471/6430) (chi-square=1.469, p=0.226) or ages 61-70 NHW (547/5070) </a:t>
            </a:r>
            <a:r>
              <a:rPr lang="en-US" sz="900" b="1" dirty="0" err="1" smtClean="0"/>
              <a:t>vs</a:t>
            </a:r>
            <a:r>
              <a:rPr lang="en-US" sz="900" b="1" dirty="0" smtClean="0"/>
              <a:t> HDP (182/1529) (chi-square=1.183, p=0.277) or ages 81-90 NHW (551/3046) </a:t>
            </a:r>
            <a:r>
              <a:rPr lang="en-US" sz="900" b="1" dirty="0" err="1" smtClean="0"/>
              <a:t>vs</a:t>
            </a:r>
            <a:r>
              <a:rPr lang="en-US" sz="900" b="1" dirty="0" smtClean="0"/>
              <a:t> HDP (102/539) (chi-square=0.147, p=0.701)</a:t>
            </a:r>
          </a:p>
          <a:p>
            <a:pPr marL="91440" lvl="1" indent="0">
              <a:lnSpc>
                <a:spcPct val="120000"/>
              </a:lnSpc>
              <a:spcBef>
                <a:spcPts val="0"/>
              </a:spcBef>
              <a:buNone/>
            </a:pPr>
            <a:endParaRPr lang="en-US" sz="900" dirty="0" smtClean="0"/>
          </a:p>
          <a:p>
            <a:pPr marL="91440" lvl="1" indent="0">
              <a:lnSpc>
                <a:spcPct val="120000"/>
              </a:lnSpc>
              <a:spcBef>
                <a:spcPts val="0"/>
              </a:spcBef>
              <a:buNone/>
            </a:pPr>
            <a:endParaRPr lang="en-US" sz="900" dirty="0" smtClean="0"/>
          </a:p>
          <a:p>
            <a:pPr marL="91440" lvl="1" indent="0">
              <a:lnSpc>
                <a:spcPct val="120000"/>
              </a:lnSpc>
              <a:spcBef>
                <a:spcPts val="0"/>
              </a:spcBef>
              <a:buNone/>
            </a:pPr>
            <a:endParaRPr lang="en-US" sz="900" dirty="0"/>
          </a:p>
          <a:p>
            <a:pPr marL="91440" lvl="1" indent="0">
              <a:lnSpc>
                <a:spcPct val="120000"/>
              </a:lnSpc>
              <a:spcBef>
                <a:spcPts val="0"/>
              </a:spcBef>
              <a:buNone/>
            </a:pPr>
            <a:endParaRPr lang="en-US" sz="900" dirty="0" smtClean="0"/>
          </a:p>
          <a:p>
            <a:pPr marL="91440" lvl="1" indent="0">
              <a:lnSpc>
                <a:spcPct val="120000"/>
              </a:lnSpc>
              <a:spcBef>
                <a:spcPts val="0"/>
              </a:spcBef>
              <a:buNone/>
            </a:pPr>
            <a:endParaRPr lang="en-US" sz="900" dirty="0"/>
          </a:p>
          <a:p>
            <a:pPr marL="91440" lvl="1" indent="0">
              <a:lnSpc>
                <a:spcPct val="120000"/>
              </a:lnSpc>
              <a:spcBef>
                <a:spcPts val="0"/>
              </a:spcBef>
              <a:buNone/>
            </a:pPr>
            <a:endParaRPr lang="en-US" sz="900" dirty="0" smtClean="0"/>
          </a:p>
          <a:p>
            <a:pPr marL="91440" lvl="1" indent="0">
              <a:lnSpc>
                <a:spcPct val="120000"/>
              </a:lnSpc>
              <a:spcBef>
                <a:spcPts val="0"/>
              </a:spcBef>
              <a:buNone/>
            </a:pPr>
            <a:endParaRPr lang="en-US" sz="900" dirty="0"/>
          </a:p>
          <a:p>
            <a:pPr marL="91440" lvl="1" indent="0">
              <a:lnSpc>
                <a:spcPct val="120000"/>
              </a:lnSpc>
              <a:spcBef>
                <a:spcPts val="0"/>
              </a:spcBef>
              <a:buNone/>
            </a:pPr>
            <a:endParaRPr lang="en-US" sz="900" dirty="0" smtClean="0"/>
          </a:p>
          <a:p>
            <a:pPr marL="91440" lvl="1" indent="0">
              <a:lnSpc>
                <a:spcPct val="120000"/>
              </a:lnSpc>
              <a:spcBef>
                <a:spcPts val="0"/>
              </a:spcBef>
              <a:buNone/>
            </a:pPr>
            <a:endParaRPr lang="en-US" sz="900" dirty="0"/>
          </a:p>
          <a:p>
            <a:pPr marL="91440" lvl="1" indent="0">
              <a:lnSpc>
                <a:spcPct val="120000"/>
              </a:lnSpc>
              <a:spcBef>
                <a:spcPts val="0"/>
              </a:spcBef>
              <a:buNone/>
            </a:pPr>
            <a:endParaRPr lang="en-US" sz="900" dirty="0"/>
          </a:p>
          <a:p>
            <a:pPr marL="91440" lvl="1" indent="0">
              <a:lnSpc>
                <a:spcPct val="120000"/>
              </a:lnSpc>
              <a:spcBef>
                <a:spcPts val="0"/>
              </a:spcBef>
              <a:buNone/>
            </a:pPr>
            <a:endParaRPr lang="en-US" sz="900" dirty="0" smtClean="0"/>
          </a:p>
          <a:p>
            <a:pPr marL="91440" lvl="1" indent="0">
              <a:lnSpc>
                <a:spcPct val="120000"/>
              </a:lnSpc>
              <a:spcBef>
                <a:spcPts val="0"/>
              </a:spcBef>
              <a:buNone/>
            </a:pPr>
            <a:endParaRPr lang="en-US" sz="900" dirty="0"/>
          </a:p>
          <a:p>
            <a:pPr marL="91440" lvl="1" indent="0">
              <a:lnSpc>
                <a:spcPct val="120000"/>
              </a:lnSpc>
              <a:spcBef>
                <a:spcPts val="0"/>
              </a:spcBef>
              <a:buNone/>
            </a:pPr>
            <a:endParaRPr lang="en-US" sz="900" dirty="0" smtClean="0"/>
          </a:p>
          <a:p>
            <a:pPr marL="91440" lvl="1" indent="0">
              <a:lnSpc>
                <a:spcPct val="120000"/>
              </a:lnSpc>
              <a:spcBef>
                <a:spcPts val="0"/>
              </a:spcBef>
              <a:buNone/>
            </a:pPr>
            <a:r>
              <a:rPr lang="en-US" sz="900" b="1" dirty="0" smtClean="0"/>
              <a:t>Conclusions:</a:t>
            </a:r>
            <a:r>
              <a:rPr lang="en-US" sz="900" dirty="0" smtClean="0"/>
              <a:t> While these results require further exploration, they begin to better characterize additional risk groups that have been poorly addressed in prior studies. Healthcare protocols and registries that systematically collect delirium assessment data using validated measures in all hospitalized patients throughout their stay provide a unique opportunity to examine a population under-represented in the current literature.  Furthermore, understanding the impact of demographic risk factors for serious illness and disabilities are expected to provide new insights into more individualized/targeted prevention and mitigation strategies. </a:t>
            </a:r>
            <a:endParaRPr lang="en-US" sz="900" dirty="0"/>
          </a:p>
        </p:txBody>
      </p:sp>
      <p:graphicFrame>
        <p:nvGraphicFramePr>
          <p:cNvPr id="6" name="Chart 5"/>
          <p:cNvGraphicFramePr>
            <a:graphicFrameLocks/>
          </p:cNvGraphicFramePr>
          <p:nvPr>
            <p:extLst>
              <p:ext uri="{D42A27DB-BD31-4B8C-83A1-F6EECF244321}">
                <p14:modId xmlns:p14="http://schemas.microsoft.com/office/powerpoint/2010/main" val="2825640435"/>
              </p:ext>
            </p:extLst>
          </p:nvPr>
        </p:nvGraphicFramePr>
        <p:xfrm>
          <a:off x="4275786" y="4442528"/>
          <a:ext cx="3561008" cy="1586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783538405"/>
              </p:ext>
            </p:extLst>
          </p:nvPr>
        </p:nvGraphicFramePr>
        <p:xfrm>
          <a:off x="8126569" y="2456645"/>
          <a:ext cx="3713408" cy="2031642"/>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9569002" y="2845736"/>
            <a:ext cx="598868" cy="215444"/>
          </a:xfrm>
          <a:prstGeom prst="rect">
            <a:avLst/>
          </a:prstGeom>
          <a:noFill/>
        </p:spPr>
        <p:txBody>
          <a:bodyPr wrap="square" rtlCol="0">
            <a:spAutoFit/>
          </a:bodyPr>
          <a:lstStyle/>
          <a:p>
            <a:r>
              <a:rPr lang="en-US" sz="800" dirty="0"/>
              <a:t>p</a:t>
            </a:r>
            <a:r>
              <a:rPr lang="en-US" sz="800" dirty="0" smtClean="0"/>
              <a:t>=0.009</a:t>
            </a:r>
            <a:endParaRPr lang="en-US" sz="800" dirty="0"/>
          </a:p>
        </p:txBody>
      </p:sp>
      <p:sp>
        <p:nvSpPr>
          <p:cNvPr id="9" name="TextBox 8"/>
          <p:cNvSpPr txBox="1"/>
          <p:nvPr/>
        </p:nvSpPr>
        <p:spPr>
          <a:xfrm>
            <a:off x="6587542" y="5342986"/>
            <a:ext cx="566672" cy="215444"/>
          </a:xfrm>
          <a:prstGeom prst="rect">
            <a:avLst/>
          </a:prstGeom>
          <a:noFill/>
        </p:spPr>
        <p:txBody>
          <a:bodyPr wrap="square" rtlCol="0">
            <a:spAutoFit/>
          </a:bodyPr>
          <a:lstStyle/>
          <a:p>
            <a:r>
              <a:rPr lang="en-US" sz="800" dirty="0" smtClean="0"/>
              <a:t>p&lt;0.001</a:t>
            </a:r>
            <a:endParaRPr lang="en-US" sz="800" dirty="0"/>
          </a:p>
        </p:txBody>
      </p:sp>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773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5635</TotalTime>
  <Words>724</Words>
  <Application>Microsoft Office PowerPoint</Application>
  <PresentationFormat>Custom</PresentationFormat>
  <Paragraphs>41</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Title: Continuous delirium assessment during the hospital stay to identify demographic risk factors  Robert Dicks, MD, Hartford Hospital, Christine Waszynski, DNP, APRN, Hartford Hospital; Jimmy Choi, PsyD, Olin Neuropsychiatry Research Center; Kadesha Collins-Fletcher, MD, Hartford Hospital; Catherine Martinez, Olin Neuropsychiatry Research Center; and Beth Taylor, PhD, Cigna Global Data and Analytics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Odden</dc:creator>
  <cp:lastModifiedBy>Dicks, Robert S.</cp:lastModifiedBy>
  <cp:revision>51</cp:revision>
  <cp:lastPrinted>2021-05-17T23:52:33Z</cp:lastPrinted>
  <dcterms:created xsi:type="dcterms:W3CDTF">2021-01-26T19:22:16Z</dcterms:created>
  <dcterms:modified xsi:type="dcterms:W3CDTF">2021-05-18T19:46:13Z</dcterms:modified>
</cp:coreProperties>
</file>